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57" r:id="rId3"/>
    <p:sldId id="356" r:id="rId4"/>
    <p:sldId id="358" r:id="rId5"/>
    <p:sldId id="359" r:id="rId6"/>
    <p:sldId id="360" r:id="rId7"/>
    <p:sldId id="365" r:id="rId8"/>
    <p:sldId id="361" r:id="rId9"/>
    <p:sldId id="362" r:id="rId10"/>
    <p:sldId id="363" r:id="rId11"/>
    <p:sldId id="364" r:id="rId12"/>
    <p:sldId id="366" r:id="rId13"/>
    <p:sldId id="368" r:id="rId14"/>
    <p:sldId id="369" r:id="rId15"/>
    <p:sldId id="367" r:id="rId16"/>
    <p:sldId id="371" r:id="rId17"/>
    <p:sldId id="370" r:id="rId18"/>
    <p:sldId id="372" r:id="rId19"/>
    <p:sldId id="373" r:id="rId20"/>
    <p:sldId id="374" r:id="rId21"/>
    <p:sldId id="375" r:id="rId2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ECB9F-CAA2-4828-9B21-2B5BC51E7FBE}" type="datetimeFigureOut">
              <a:rPr lang="en-US" smtClean="0"/>
              <a:t>2023-10-12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D9A28-422F-4524-9282-2650D40F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82A3-6E62-C577-967A-08BF1B018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C39E1-0C9F-1C5D-F84D-5B7D839C9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5E89B-350F-5D99-229F-1127A0E0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9CA1-F4C7-49DE-8772-FF36F39478E4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FA2A-056D-40AE-CE02-1851460A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0571-8DD5-B740-AA57-CEE6E512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90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F519-7B47-2CFB-44D4-8E081EE4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6E65C-B6D8-6CAD-A025-515229808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28BB-18FA-DDBD-DA01-01A1C7CC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F51B-8486-46A1-8F6B-D2958E009C0B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FFBC-0348-1561-1CA5-BCF5E9AD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2D844-FCC9-FA9F-2050-034E6649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65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A8282-A3EE-70F4-EF54-D4A26DC4D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18836-0582-F399-FBAB-53904B4D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FF39-3BE3-7F08-A12B-BCF22678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F407-748B-4E5B-9A63-76D597C230B6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99D1-4812-B9D0-45FC-E3864AB1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7733F-979B-3EEF-0067-CF0C182C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610C-E21A-4845-940E-B79661D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5235-4C46-B455-BBBA-650D9C3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31FFE-72F1-9E57-4208-C30D423C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1DA5-CC88-46C1-8D34-147F5CC1EB80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0010-800A-E738-33B5-077E6AE3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7CC5B-5CDE-457D-3258-CAE64DE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822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B420-7545-9AAC-2A91-F99D408B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C50E-E019-97DC-A1F3-1E1A260D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17499-87D6-B816-25B7-F8023D11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C464-0ECB-4F6B-B3E9-CEFFFB4288D7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16498-AAFA-A443-4385-3B8AD3D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C2D57-6422-EEE5-AE96-0560093B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580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A5BB-776B-F658-707B-F4E93A7F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4DF5-4211-9741-9E5F-9CDEF35DE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7C28B-9239-C204-0719-C452957AF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6D27D-D3A6-044F-1D84-4290EA06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7E02-52D1-4F0D-B517-E8B01BB6B069}" type="datetime1">
              <a:rPr lang="LID4096" smtClean="0"/>
              <a:t>10/12/2023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E8602-A110-03F3-1A95-28B0CEEC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1527C-08EA-85C0-90A4-3C5D60F4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1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2944-1DA6-B0C1-D2FA-D0682FEC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AAEF1-4113-F0B3-37CD-6BF5C278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1946A-A6ED-6A0F-7914-19E667EFE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6AD67-88A2-5A0E-B714-E926469C6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FF034-3F36-BDFB-90BF-ABC3AB113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F53121-44C2-0684-F1A0-C3186FA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BD2D6-D75B-4913-A01E-A76E7AC7580E}" type="datetime1">
              <a:rPr lang="LID4096" smtClean="0"/>
              <a:t>10/12/2023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4453-EF0A-9692-355D-2F1A36B6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DF7DB-7D18-476A-D934-E57245C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1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322A-D551-A448-BEE3-6E925EC6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24657-4A0E-97FC-862C-36E492F7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D5287-9BB8-4DE1-AD10-12C5B0364F51}" type="datetime1">
              <a:rPr lang="LID4096" smtClean="0"/>
              <a:t>10/12/2023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86919-A7B9-5973-D644-280D19F4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6B48-8644-1AA3-B234-27C6A7EE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22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B9265-9C10-648B-D63E-39B619A2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D1D7B-86E3-49FC-B5C1-ABA461BB27A7}" type="datetime1">
              <a:rPr lang="LID4096" smtClean="0"/>
              <a:t>10/12/2023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FB322-5586-3842-FBA0-86B2AF6A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D4C9-6C85-608C-E6AF-D4B16187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33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2377-C338-A79E-9DFC-B8071C5F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080C-40BD-D205-BC9E-356F3A16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8C734-78F4-4DF5-D087-B6EDE6B44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F567D-FEFA-EA18-D6BC-8E92FA28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EC1B-ECD5-4979-8D6A-2B8837DA773E}" type="datetime1">
              <a:rPr lang="LID4096" smtClean="0"/>
              <a:t>10/12/2023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074-93F3-42B1-B4B3-66D06A95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C69C-0330-C80A-71FC-50BCBA57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596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8942-2B9F-76CF-D954-0A608DCE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C48A0-AB13-5001-399E-61B89CAC3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CCB6-7117-EB21-B7C7-495B06EB1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B6A6A-BF74-1CA5-BACD-7EB7A9C7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7451-55A7-4B28-9594-A8FAEF50E7B8}" type="datetime1">
              <a:rPr lang="LID4096" smtClean="0"/>
              <a:t>10/12/2023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C68A7-1D65-BE32-EF3C-639C3DD7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8733-5CF2-1601-EB83-0166B828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257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38643-EDE8-C3F7-7B99-1B30279B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759C-7D7F-7CA7-3556-836A6267D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DCB0-3A0D-91AA-A28E-338481CD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2391D-4F7B-4F87-9388-B0ECDE84D6EE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73D84-FF4B-5ECC-C604-65E00C86C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F078-895C-3DDC-F5C0-EA126F207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722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5d9fb2f6-0d64-4a56-96b7-23db767c2bc1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edae3999-df97-4c0b-bc83-b2477c413585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sciinema.org/a/613753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c2244a7c-db02-4079-8085-5b5429b80bcf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cbc7b6cf-fd57-451d-a3e8-20134827de59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asciinema.org/a/613818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bdde1463-84aa-49c5-b4a1-89e774dc25b6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tb5wd3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671287f4-e152-4ba6-a3ad-11d3425857d0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ec63fb76-69d9-4639-a85f-e6a478d13a6a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299c77a3-c05a-4222-8f8f-4c56c5004612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B181-9FDC-47D0-A13A-5A8683E9F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ChatGPT for HPC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5FC78-BA33-40E2-9225-C7B34D374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 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F39D8-A1C7-4AD7-A367-1035B55BFCA9}"/>
              </a:ext>
            </a:extLst>
          </p:cNvPr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0F429-F29A-4AEF-A825-F71131960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D61E5AD-E35C-4F3B-B05C-ED06B4E3F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E53F-DA38-DB62-7A86-E38AA58D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77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CD63CE-43A9-72B2-B3EC-3C89251E9097}"/>
              </a:ext>
            </a:extLst>
          </p:cNvPr>
          <p:cNvGrpSpPr/>
          <p:nvPr/>
        </p:nvGrpSpPr>
        <p:grpSpPr>
          <a:xfrm>
            <a:off x="1134808" y="1773150"/>
            <a:ext cx="9672320" cy="2708592"/>
            <a:chOff x="1193174" y="2199892"/>
            <a:chExt cx="9672320" cy="270859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193174" y="2199892"/>
              <a:ext cx="9672320" cy="270859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38423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Can you describe the attractive-repulsive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force between molecules and give the name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of the function that describes the potential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energy?</a:t>
              </a:r>
              <a:endParaRPr lang="LID4096" sz="4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results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341787" y="5644595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https://chat.openai.com/share/5d9fb2f6-0d64-4a56-96b7-23db767c2bc1</a:t>
            </a:r>
            <a:r>
              <a:rPr lang="en-US" sz="2400" dirty="0"/>
              <a:t> </a:t>
            </a:r>
            <a:endParaRPr lang="LID4096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2BC712-50DF-DFF4-12C6-3DD792094B1D}"/>
              </a:ext>
            </a:extLst>
          </p:cNvPr>
          <p:cNvGrpSpPr/>
          <p:nvPr/>
        </p:nvGrpSpPr>
        <p:grpSpPr>
          <a:xfrm>
            <a:off x="4643250" y="3824397"/>
            <a:ext cx="6778529" cy="1458997"/>
            <a:chOff x="4643250" y="3482654"/>
            <a:chExt cx="6778529" cy="14589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2A09F33-CC63-3773-AA9D-B22170553DBC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5EC392-C9A6-B55C-822F-6CF143A7A287}"/>
                </a:ext>
              </a:extLst>
            </p:cNvPr>
            <p:cNvSpPr txBox="1"/>
            <p:nvPr/>
          </p:nvSpPr>
          <p:spPr>
            <a:xfrm>
              <a:off x="4798812" y="3636621"/>
              <a:ext cx="66229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Are you sure this is correct? Using the formula for F,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the force would be purely attractive, which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contradicts the potential energy.</a:t>
              </a:r>
              <a:endParaRPr lang="en-US" sz="2400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43CD3-D744-37E1-FD63-86C3A425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10</a:t>
            </a:fld>
            <a:endParaRPr lang="LID4096"/>
          </a:p>
        </p:txBody>
      </p:sp>
      <p:pic>
        <p:nvPicPr>
          <p:cNvPr id="11" name="Picture 2" descr="THE NEW CHATGPT LOGO PNG 2023 - eDigital Agency">
            <a:extLst>
              <a:ext uri="{FF2B5EF4-FFF2-40B4-BE49-F238E27FC236}">
                <a16:creationId xmlns:a16="http://schemas.microsoft.com/office/drawing/2014/main" id="{56631880-AE74-5868-93D1-32EC5678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56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770619"/>
            <a:ext cx="9842356" cy="245632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824359"/>
            <a:ext cx="9452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 would like to use m4 to replace text using a macro. However, the text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is part of a string that contains an underscore, and I only want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the part of the string that comes after the underscore. For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instance, the M4 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tempale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 would contain '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test_SOMETING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' and that should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b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ecome 'test_14'. 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W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hat is the syntax to use in the template to achieve this?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https://chat.openai.com/share/edae3999-df97-4c0b-bc83-b2477c413585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4B56A-14C4-2CB9-C801-5C697CEB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B7EC57C0-3F91-2C71-E406-B584DED4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1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ChatGPT-4 &amp;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95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0B79-C913-372B-1275-45E43E52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Boilerplate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D2204-A79B-66AB-3165-357DF80A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72" y="1734218"/>
            <a:ext cx="10515600" cy="2360431"/>
          </a:xfrm>
        </p:spPr>
        <p:txBody>
          <a:bodyPr/>
          <a:lstStyle/>
          <a:p>
            <a:r>
              <a:rPr lang="en-US" dirty="0"/>
              <a:t>Handling command line arguments</a:t>
            </a:r>
          </a:p>
          <a:p>
            <a:r>
              <a:rPr lang="en-US" dirty="0"/>
              <a:t>Error handling</a:t>
            </a:r>
          </a:p>
          <a:p>
            <a:r>
              <a:rPr lang="en-US" dirty="0"/>
              <a:t>Writing documentation</a:t>
            </a:r>
          </a:p>
          <a:p>
            <a:r>
              <a:rPr lang="en-US" dirty="0"/>
              <a:t>Writing unit tests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9B9C1-8ED5-4F7F-2B88-7129EE74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13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1B04CD-467D-B432-337E-DA39C2D3A75E}"/>
              </a:ext>
            </a:extLst>
          </p:cNvPr>
          <p:cNvGrpSpPr/>
          <p:nvPr/>
        </p:nvGrpSpPr>
        <p:grpSpPr>
          <a:xfrm>
            <a:off x="1565246" y="4519543"/>
            <a:ext cx="2419023" cy="923330"/>
            <a:chOff x="1472895" y="1639564"/>
            <a:chExt cx="2419023" cy="9233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0AA886D-CF41-A555-0E0A-AD0BFD62CEB3}"/>
                </a:ext>
              </a:extLst>
            </p:cNvPr>
            <p:cNvSpPr/>
            <p:nvPr/>
          </p:nvSpPr>
          <p:spPr>
            <a:xfrm>
              <a:off x="1472895" y="1718441"/>
              <a:ext cx="2419023" cy="844453"/>
            </a:xfrm>
            <a:prstGeom prst="round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854858-31EA-2E43-A777-8590BC34ECC6}"/>
                </a:ext>
              </a:extLst>
            </p:cNvPr>
            <p:cNvSpPr txBox="1"/>
            <p:nvPr/>
          </p:nvSpPr>
          <p:spPr>
            <a:xfrm>
              <a:off x="1560946" y="1639564"/>
              <a:ext cx="2242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Boring!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3D3F78-D583-E2B7-0CC8-D5876FB6DA13}"/>
              </a:ext>
            </a:extLst>
          </p:cNvPr>
          <p:cNvGrpSpPr/>
          <p:nvPr/>
        </p:nvGrpSpPr>
        <p:grpSpPr>
          <a:xfrm>
            <a:off x="4387260" y="4039232"/>
            <a:ext cx="5054606" cy="2153989"/>
            <a:chOff x="4294909" y="1159253"/>
            <a:chExt cx="5054606" cy="2153989"/>
          </a:xfrm>
        </p:grpSpPr>
        <p:pic>
          <p:nvPicPr>
            <p:cNvPr id="14" name="Graphic 13" descr="Bug with solid fill">
              <a:extLst>
                <a:ext uri="{FF2B5EF4-FFF2-40B4-BE49-F238E27FC236}">
                  <a16:creationId xmlns:a16="http://schemas.microsoft.com/office/drawing/2014/main" id="{AC25028B-16DC-4054-7EFD-23299662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00916">
              <a:off x="6861350" y="2398842"/>
              <a:ext cx="914400" cy="91440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3FD6D93-3BC0-7F93-8AF1-1EF9E84B22BD}"/>
                </a:ext>
              </a:extLst>
            </p:cNvPr>
            <p:cNvSpPr/>
            <p:nvPr/>
          </p:nvSpPr>
          <p:spPr>
            <a:xfrm>
              <a:off x="4294909" y="1921842"/>
              <a:ext cx="979054" cy="342420"/>
            </a:xfrm>
            <a:prstGeom prst="rightArrow">
              <a:avLst/>
            </a:prstGeom>
            <a:solidFill>
              <a:srgbClr val="FF0000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3F2A4-D04A-A5C9-B0D5-5150A1A14F10}"/>
                </a:ext>
              </a:extLst>
            </p:cNvPr>
            <p:cNvGrpSpPr/>
            <p:nvPr/>
          </p:nvGrpSpPr>
          <p:grpSpPr>
            <a:xfrm>
              <a:off x="5606168" y="1679002"/>
              <a:ext cx="3743347" cy="923330"/>
              <a:chOff x="1472895" y="1639564"/>
              <a:chExt cx="3743347" cy="92333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F140ED4-4D9E-4ABA-10A5-E7AD2F801037}"/>
                  </a:ext>
                </a:extLst>
              </p:cNvPr>
              <p:cNvSpPr/>
              <p:nvPr/>
            </p:nvSpPr>
            <p:spPr>
              <a:xfrm>
                <a:off x="1472895" y="1718441"/>
                <a:ext cx="3743347" cy="844453"/>
              </a:xfrm>
              <a:prstGeom prst="round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63E2B-4B47-387F-F921-C237064D9CF6}"/>
                  </a:ext>
                </a:extLst>
              </p:cNvPr>
              <p:cNvSpPr txBox="1"/>
              <p:nvPr/>
            </p:nvSpPr>
            <p:spPr>
              <a:xfrm>
                <a:off x="1560946" y="1639564"/>
                <a:ext cx="365529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/>
                  <a:t>Error prone!</a:t>
                </a:r>
              </a:p>
            </p:txBody>
          </p:sp>
        </p:grpSp>
        <p:pic>
          <p:nvPicPr>
            <p:cNvPr id="16" name="Graphic 15" descr="Grasshopper with solid fill">
              <a:extLst>
                <a:ext uri="{FF2B5EF4-FFF2-40B4-BE49-F238E27FC236}">
                  <a16:creationId xmlns:a16="http://schemas.microsoft.com/office/drawing/2014/main" id="{700C1255-C6B3-CCA0-04B5-D7FE3AE88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3400" y="11592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8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 boredom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14</a:t>
            </a:fld>
            <a:endParaRPr lang="LID4096"/>
          </a:p>
        </p:txBody>
      </p:sp>
      <p:pic>
        <p:nvPicPr>
          <p:cNvPr id="4" name="github_copilot">
            <a:hlinkClick r:id="" action="ppaction://media"/>
            <a:extLst>
              <a:ext uri="{FF2B5EF4-FFF2-40B4-BE49-F238E27FC236}">
                <a16:creationId xmlns:a16="http://schemas.microsoft.com/office/drawing/2014/main" id="{DD0D76AD-38B7-3B4A-1CD0-E6A1891B3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9" y="1545116"/>
            <a:ext cx="6334413" cy="4993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1C1C7D-CE17-63FB-1036-4E733275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FE88D-D0EF-4191-C8A7-EAD6785B3EBB}"/>
              </a:ext>
            </a:extLst>
          </p:cNvPr>
          <p:cNvSpPr txBox="1"/>
          <p:nvPr/>
        </p:nvSpPr>
        <p:spPr>
          <a:xfrm>
            <a:off x="8146470" y="1371630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https://asciinema.org/a/613753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60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104A12A-DD73-01A8-66FE-28AEDCF98081}"/>
              </a:ext>
            </a:extLst>
          </p:cNvPr>
          <p:cNvGrpSpPr/>
          <p:nvPr/>
        </p:nvGrpSpPr>
        <p:grpSpPr>
          <a:xfrm>
            <a:off x="533069" y="1568784"/>
            <a:ext cx="4038932" cy="590000"/>
            <a:chOff x="4643250" y="3482654"/>
            <a:chExt cx="6778529" cy="14589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DEE623-A2FF-FF5B-D86F-6A1790F2CD49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7C176E-123E-EB09-A731-D8B801FFC179}"/>
                </a:ext>
              </a:extLst>
            </p:cNvPr>
            <p:cNvSpPr txBox="1"/>
            <p:nvPr/>
          </p:nvSpPr>
          <p:spPr>
            <a:xfrm>
              <a:off x="4798812" y="3636621"/>
              <a:ext cx="38949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Consider the following code…</a:t>
              </a:r>
              <a:endParaRPr lang="en-US" sz="240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tests &amp; error handling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733F1-B3DD-4F38-ED86-9E646CB9BFA5}"/>
              </a:ext>
            </a:extLst>
          </p:cNvPr>
          <p:cNvSpPr txBox="1"/>
          <p:nvPr/>
        </p:nvSpPr>
        <p:spPr>
          <a:xfrm>
            <a:off x="3833091" y="2064589"/>
            <a:ext cx="4871847" cy="203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f(int n)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r = 1;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(int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0;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*=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r; </a:t>
            </a:r>
          </a:p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C7CD49-866A-1F69-49A2-00958A2C8EC4}"/>
              </a:ext>
            </a:extLst>
          </p:cNvPr>
          <p:cNvGrpSpPr/>
          <p:nvPr/>
        </p:nvGrpSpPr>
        <p:grpSpPr>
          <a:xfrm>
            <a:off x="6269014" y="3800914"/>
            <a:ext cx="5505582" cy="668901"/>
            <a:chOff x="4643250" y="3482654"/>
            <a:chExt cx="9240001" cy="129560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FE38A7-B15B-F18F-AAA4-D245CEE2435F}"/>
                </a:ext>
              </a:extLst>
            </p:cNvPr>
            <p:cNvSpPr/>
            <p:nvPr/>
          </p:nvSpPr>
          <p:spPr>
            <a:xfrm>
              <a:off x="4643250" y="3482654"/>
              <a:ext cx="9240001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999DDD-0175-E7A4-59A2-B6B583B78BA9}"/>
                </a:ext>
              </a:extLst>
            </p:cNvPr>
            <p:cNvSpPr txBox="1"/>
            <p:nvPr/>
          </p:nvSpPr>
          <p:spPr>
            <a:xfrm>
              <a:off x="4798811" y="3636620"/>
              <a:ext cx="9084440" cy="1141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some relevant unit tests?</a:t>
              </a:r>
              <a:endParaRPr lang="en-US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0C310-965E-AA3C-9D01-B5D2A5E3E21F}"/>
              </a:ext>
            </a:extLst>
          </p:cNvPr>
          <p:cNvGrpSpPr/>
          <p:nvPr/>
        </p:nvGrpSpPr>
        <p:grpSpPr>
          <a:xfrm>
            <a:off x="5091378" y="4549304"/>
            <a:ext cx="5835224" cy="668901"/>
            <a:chOff x="4643250" y="3482654"/>
            <a:chExt cx="9793237" cy="129560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346BF2-6894-A866-69E1-ED3906F68A53}"/>
                </a:ext>
              </a:extLst>
            </p:cNvPr>
            <p:cNvSpPr/>
            <p:nvPr/>
          </p:nvSpPr>
          <p:spPr>
            <a:xfrm>
              <a:off x="4643250" y="3482654"/>
              <a:ext cx="9793237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017103-F94A-B240-09BF-E3CBC0888213}"/>
                </a:ext>
              </a:extLst>
            </p:cNvPr>
            <p:cNvSpPr txBox="1"/>
            <p:nvPr/>
          </p:nvSpPr>
          <p:spPr>
            <a:xfrm>
              <a:off x="4798811" y="3636620"/>
              <a:ext cx="9637676" cy="89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How would you handle negative values of n?</a:t>
              </a:r>
              <a:endParaRPr 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https://chat.openai.com/share/c2244a7c-db02-4079-8085-5b5429b80bcf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15</a:t>
            </a:fld>
            <a:endParaRPr lang="LID4096"/>
          </a:p>
        </p:txBody>
      </p:sp>
      <p:pic>
        <p:nvPicPr>
          <p:cNvPr id="18" name="Picture 2" descr="THE NEW CHATGPT LOGO PNG 2023 - eDigital Agency">
            <a:extLst>
              <a:ext uri="{FF2B5EF4-FFF2-40B4-BE49-F238E27FC236}">
                <a16:creationId xmlns:a16="http://schemas.microsoft.com/office/drawing/2014/main" id="{8E4A4EA3-5C84-F42F-D690-EC075121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https://chat.openai.com/share/cbc7b6cf-fd57-451d-a3e8-20134827de59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16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76960" y="2214879"/>
            <a:ext cx="9092276" cy="2698865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520218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Could you refactor the particle class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according to the builder design pattern?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The large number of parameters of the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constructor is somewhat daunting.</a:t>
              </a:r>
              <a:endParaRPr lang="LID4096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608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17</a:t>
            </a:fld>
            <a:endParaRPr lang="LID4096"/>
          </a:p>
        </p:txBody>
      </p:sp>
      <p:pic>
        <p:nvPicPr>
          <p:cNvPr id="5" name="github_copilot_documentation_generation">
            <a:hlinkClick r:id="" action="ppaction://media"/>
            <a:extLst>
              <a:ext uri="{FF2B5EF4-FFF2-40B4-BE49-F238E27FC236}">
                <a16:creationId xmlns:a16="http://schemas.microsoft.com/office/drawing/2014/main" id="{43428E4E-D18D-1454-EBB9-7D2A9652B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03275"/>
            <a:ext cx="8694214" cy="507301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7E0A534-F7A7-C618-A5BF-289541F9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7D5A1-1A17-64C2-2E4B-F0DEB11D2EA9}"/>
              </a:ext>
            </a:extLst>
          </p:cNvPr>
          <p:cNvSpPr txBox="1"/>
          <p:nvPr/>
        </p:nvSpPr>
        <p:spPr>
          <a:xfrm>
            <a:off x="7518400" y="965235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https://asciinema.org/a/613818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7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ChatGPT-4 + Advanced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44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524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https://chat.openai.com/share/bdde1463-84aa-49c5-b4a1-89e774dc25b6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19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76960" y="2214879"/>
            <a:ext cx="9092276" cy="2698865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520218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Could you refactor the particle class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according to the builder design pattern?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The large number of parameters of the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constructor is somewhat daunting.</a:t>
              </a:r>
              <a:endParaRPr lang="LID4096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40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427AC-D513-AD08-7213-CF613D3A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80" y="320040"/>
            <a:ext cx="4739640" cy="4739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2CA61-D3FB-C807-0B9E-37BDDB114730}"/>
              </a:ext>
            </a:extLst>
          </p:cNvPr>
          <p:cNvSpPr txBox="1"/>
          <p:nvPr/>
        </p:nvSpPr>
        <p:spPr>
          <a:xfrm>
            <a:off x="2590800" y="5499854"/>
            <a:ext cx="7731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4400" dirty="0">
                <a:hlinkClick r:id="rId3"/>
              </a:rPr>
              <a:t>https://tinyurl.com/3tb5wd3p</a:t>
            </a:r>
            <a:r>
              <a:rPr lang="en-US" sz="4400" dirty="0"/>
              <a:t> </a:t>
            </a:r>
            <a:endParaRPr lang="LID4096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B2BAC-1728-511C-6663-C50222F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9938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ChatGPT-4 + Advanced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128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52273" y="5839597"/>
            <a:ext cx="9524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https://chat.openai.com/share/671287f4-e152-4ba6-a3ad-11d3425857d0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21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95433" y="2126258"/>
            <a:ext cx="9092276" cy="3240627"/>
            <a:chOff x="1076960" y="2214879"/>
            <a:chExt cx="9092276" cy="324062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32406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426987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Could you give me a table with three</a:t>
              </a:r>
            </a:p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columns: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1. the year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2. the name of the country that has the minimum value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   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for that year</a:t>
              </a:r>
              <a:b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</a:b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  3. the value for that country in that year</a:t>
              </a:r>
            </a:p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You can ignore missing values.</a:t>
              </a:r>
              <a:endParaRPr lang="LID4096" sz="28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9A6DED-E7E7-BC89-FB33-DB0DA1D7AD28}"/>
              </a:ext>
            </a:extLst>
          </p:cNvPr>
          <p:cNvSpPr txBox="1"/>
          <p:nvPr/>
        </p:nvSpPr>
        <p:spPr>
          <a:xfrm>
            <a:off x="1330037" y="1491115"/>
            <a:ext cx="490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Global Peace Index (GPI) dataset</a:t>
            </a:r>
          </a:p>
        </p:txBody>
      </p:sp>
    </p:spTree>
    <p:extLst>
      <p:ext uri="{BB962C8B-B14F-4D97-AF65-F5344CB8AC3E}">
        <p14:creationId xmlns:p14="http://schemas.microsoft.com/office/powerpoint/2010/main" val="146807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8B7CA-974B-4F39-B507-75A5AE9B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8DCDC-E7C4-B82A-381A-917B79D7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896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2B0A-00E6-B64C-40EE-EF22FAB6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124C9-795D-45C0-11D0-C0D8FEEE2846}"/>
              </a:ext>
            </a:extLst>
          </p:cNvPr>
          <p:cNvSpPr txBox="1"/>
          <p:nvPr/>
        </p:nvSpPr>
        <p:spPr>
          <a:xfrm>
            <a:off x="1412240" y="2042160"/>
            <a:ext cx="7609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your reply to the following question: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8B459-9179-E1CD-40DF-0AAC796D13EA}"/>
              </a:ext>
            </a:extLst>
          </p:cNvPr>
          <p:cNvSpPr txBox="1"/>
          <p:nvPr/>
        </p:nvSpPr>
        <p:spPr>
          <a:xfrm>
            <a:off x="2052320" y="3261360"/>
            <a:ext cx="79635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you use ChatGPT successfully for research </a:t>
            </a:r>
          </a:p>
          <a:p>
            <a:r>
              <a:rPr lang="en-US" sz="3200" dirty="0"/>
              <a:t>in </a:t>
            </a:r>
            <a:r>
              <a:rPr lang="en-US" sz="3200" i="1" dirty="0"/>
              <a:t>your domain</a:t>
            </a:r>
            <a:r>
              <a:rPr lang="en-US" sz="3200" dirty="0"/>
              <a:t>?</a:t>
            </a:r>
            <a:endParaRPr lang="LID4096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4C6EE-ADF8-4EB0-DC8E-31D35774EC61}"/>
              </a:ext>
            </a:extLst>
          </p:cNvPr>
          <p:cNvSpPr/>
          <p:nvPr/>
        </p:nvSpPr>
        <p:spPr>
          <a:xfrm>
            <a:off x="1838960" y="3261360"/>
            <a:ext cx="8300720" cy="107721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Badge Question Mark with solid fill">
            <a:extLst>
              <a:ext uri="{FF2B5EF4-FFF2-40B4-BE49-F238E27FC236}">
                <a16:creationId xmlns:a16="http://schemas.microsoft.com/office/drawing/2014/main" id="{4BA0ECFF-B81A-479C-8C40-B5FF0425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8647" y="3881378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99366-B533-2214-7D22-4B4084A3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393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eychain on computer keyboard">
            <a:extLst>
              <a:ext uri="{FF2B5EF4-FFF2-40B4-BE49-F238E27FC236}">
                <a16:creationId xmlns:a16="http://schemas.microsoft.com/office/drawing/2014/main" id="{A6FA403A-B476-6EAA-452B-70BAFF2C8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79" y="4273764"/>
            <a:ext cx="3249725" cy="2168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9A8FB-47B8-32FE-DBB5-B502091A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2F8E-96B8-F9AD-83CB-05CE7A02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tools are...  tools</a:t>
            </a:r>
          </a:p>
          <a:p>
            <a:r>
              <a:rPr lang="en-US" dirty="0"/>
              <a:t>Tools are only useful when you know how to use them</a:t>
            </a:r>
          </a:p>
          <a:p>
            <a:r>
              <a:rPr lang="en-US" dirty="0"/>
              <a:t>Can you wield a tool without knowing material you are using it on?</a:t>
            </a:r>
            <a:endParaRPr lang="LID4096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DE8D05-BCA6-9D0F-5760-928D67A12C99}"/>
              </a:ext>
            </a:extLst>
          </p:cNvPr>
          <p:cNvGrpSpPr/>
          <p:nvPr/>
        </p:nvGrpSpPr>
        <p:grpSpPr>
          <a:xfrm>
            <a:off x="751839" y="3606964"/>
            <a:ext cx="8920480" cy="1333599"/>
            <a:chOff x="1635759" y="4001294"/>
            <a:chExt cx="8920480" cy="13335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C8149A-8184-EE5B-4FD3-B3D90352199C}"/>
                </a:ext>
              </a:extLst>
            </p:cNvPr>
            <p:cNvSpPr txBox="1"/>
            <p:nvPr/>
          </p:nvSpPr>
          <p:spPr>
            <a:xfrm>
              <a:off x="1818899" y="4001294"/>
              <a:ext cx="855420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Domain knowledge!</a:t>
              </a:r>
              <a:endParaRPr lang="LID4096" sz="800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F71724F-35DC-84D4-80CE-2A1C543DD8C9}"/>
                </a:ext>
              </a:extLst>
            </p:cNvPr>
            <p:cNvSpPr/>
            <p:nvPr/>
          </p:nvSpPr>
          <p:spPr>
            <a:xfrm>
              <a:off x="1635759" y="4024253"/>
              <a:ext cx="8920480" cy="1310640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71B-3BD3-9F1E-1939-3EF39858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456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FD1F-A259-C29B-DF60-CF25D9E7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F92D-28FB-CFC3-1562-749CD514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  <a:br>
              <a:rPr lang="en-US" dirty="0"/>
            </a:br>
            <a:r>
              <a:rPr lang="en-US" dirty="0"/>
              <a:t>	Google on steroids?</a:t>
            </a:r>
          </a:p>
          <a:p>
            <a:r>
              <a:rPr lang="en-US" dirty="0"/>
              <a:t>Code generation</a:t>
            </a:r>
            <a:br>
              <a:rPr lang="en-US" dirty="0"/>
            </a:br>
            <a:r>
              <a:rPr lang="en-US" dirty="0"/>
              <a:t>	Do we still need programmers?</a:t>
            </a:r>
          </a:p>
          <a:p>
            <a:r>
              <a:rPr lang="en-US" dirty="0"/>
              <a:t>Documentation generation</a:t>
            </a:r>
            <a:br>
              <a:rPr lang="en-US" dirty="0"/>
            </a:br>
            <a:r>
              <a:rPr lang="en-US" dirty="0"/>
              <a:t>	Write my manual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76FF-49A9-25B6-DA55-5A3FDC78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45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DE51-5EF1-ECBA-CA5B-358E86DA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 &amp; conversations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1788E-9217-87E7-B527-EC601DBC0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21D51-6645-1E9C-31C7-780839A5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898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answering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6775-C1D9-EF4E-980E-0B4A3DF46393}"/>
              </a:ext>
            </a:extLst>
          </p:cNvPr>
          <p:cNvGrpSpPr/>
          <p:nvPr/>
        </p:nvGrpSpPr>
        <p:grpSpPr>
          <a:xfrm>
            <a:off x="1076960" y="2214880"/>
            <a:ext cx="9672320" cy="2184400"/>
            <a:chOff x="1076960" y="2214880"/>
            <a:chExt cx="9672320" cy="21844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076960" y="2214880"/>
              <a:ext cx="9672320" cy="218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19501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you list the steps to create a robust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job script for the </a:t>
              </a:r>
              <a:r>
                <a:rPr lang="en-US" sz="4000" dirty="0" err="1">
                  <a:solidFill>
                    <a:srgbClr val="343541"/>
                  </a:solidFill>
                  <a:latin typeface="Söhne"/>
                </a:rPr>
                <a:t>S</a:t>
              </a:r>
              <a:r>
                <a:rPr lang="en-US" sz="4000" b="0" i="0" dirty="0" err="1">
                  <a:solidFill>
                    <a:srgbClr val="343541"/>
                  </a:solidFill>
                  <a:effectLst/>
                  <a:latin typeface="Söhne"/>
                </a:rPr>
                <a:t>lurm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 scheduler that runs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MPI application on multiple nodes?</a:t>
              </a:r>
              <a:endParaRPr lang="LID4096" sz="4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https://chat.openai.com/share/ec63fb76-69d9-4639-a85f-e6a478d13a6a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AF06E-3EE0-5EC5-4B0D-23790C0A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1EE939BE-3BDA-1B9A-0178-DFA0E2BA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3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658479"/>
            <a:ext cx="9584025" cy="310072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Conversation: improve and refine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712219"/>
            <a:ext cx="92847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you help me write a job script for the </a:t>
            </a:r>
            <a:r>
              <a:rPr lang="en-US" sz="2400" dirty="0" err="1"/>
              <a:t>Slurm</a:t>
            </a:r>
            <a:r>
              <a:rPr lang="en-US" sz="2400" dirty="0"/>
              <a:t> scheduler that runs a</a:t>
            </a:r>
          </a:p>
          <a:p>
            <a:r>
              <a:rPr lang="en-US" sz="2400" dirty="0"/>
              <a:t>hybrid MPI/OpenMP application on 4 compute nodes that have</a:t>
            </a:r>
          </a:p>
          <a:p>
            <a:r>
              <a:rPr lang="en-US" sz="2400" dirty="0"/>
              <a:t>32 cores each?  Each MPI process should use 4 threads.  The application</a:t>
            </a:r>
          </a:p>
          <a:p>
            <a:r>
              <a:rPr lang="en-US" sz="2400" dirty="0"/>
              <a:t>is build using Intel MPI, which is installed as a module, as well as with the</a:t>
            </a:r>
          </a:p>
          <a:p>
            <a:r>
              <a:rPr lang="en-US" sz="2400" dirty="0"/>
              <a:t>Intel compiler suite. </a:t>
            </a:r>
            <a:r>
              <a:rPr lang="en-US" sz="2400" dirty="0" err="1"/>
              <a:t>Lmod</a:t>
            </a:r>
            <a:r>
              <a:rPr lang="en-US" sz="2400" dirty="0"/>
              <a:t> modules are used to manage software</a:t>
            </a:r>
          </a:p>
          <a:p>
            <a:r>
              <a:rPr lang="en-US" sz="2400" dirty="0"/>
              <a:t>versions. The application is expected to run for 10 hours and each</a:t>
            </a:r>
          </a:p>
          <a:p>
            <a:r>
              <a:rPr lang="en-US" sz="2400" dirty="0"/>
              <a:t>process will use 3 GB RAM.  The application is located in the directory</a:t>
            </a:r>
          </a:p>
          <a:p>
            <a:r>
              <a:rPr lang="en-US" sz="2400" dirty="0"/>
              <a:t>in which the job will be submitted.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https://chat.openai.com/share/299c77a3-c05a-4222-8f8f-4c56c5004612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93B7A-DCF9-D8B8-5462-B50A5120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23344074-8B6F-5C33-2BA5-0C5B9798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3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Office PowerPoint</Application>
  <PresentationFormat>Widescreen</PresentationFormat>
  <Paragraphs>122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Söhne</vt:lpstr>
      <vt:lpstr>Office Theme</vt:lpstr>
      <vt:lpstr>ChatGPT for HPC</vt:lpstr>
      <vt:lpstr>PowerPoint Presentation</vt:lpstr>
      <vt:lpstr>PowerPoint Presentation</vt:lpstr>
      <vt:lpstr>Introduction</vt:lpstr>
      <vt:lpstr>Introduction</vt:lpstr>
      <vt:lpstr>Use cases</vt:lpstr>
      <vt:lpstr>Question answering &amp; conversations</vt:lpstr>
      <vt:lpstr>Question answering</vt:lpstr>
      <vt:lpstr>Conversation: improve and refine</vt:lpstr>
      <vt:lpstr>Question results</vt:lpstr>
      <vt:lpstr>Hallucinations</vt:lpstr>
      <vt:lpstr>Code generation</vt:lpstr>
      <vt:lpstr>Boilerplate code</vt:lpstr>
      <vt:lpstr>Command line arguments boredom</vt:lpstr>
      <vt:lpstr>Generating tests &amp; error handling</vt:lpstr>
      <vt:lpstr>Refactoring</vt:lpstr>
      <vt:lpstr>Generating documentation</vt:lpstr>
      <vt:lpstr>Debugging</vt:lpstr>
      <vt:lpstr>Debugging</vt:lpstr>
      <vt:lpstr>Data analysis</vt:lpstr>
      <vt:lpstr>Data exploration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for HPC</dc:title>
  <dc:creator>Geert Jan Bex</dc:creator>
  <cp:lastModifiedBy>Geert Jan Bex</cp:lastModifiedBy>
  <cp:revision>10</cp:revision>
  <dcterms:created xsi:type="dcterms:W3CDTF">2023-10-10T13:16:47Z</dcterms:created>
  <dcterms:modified xsi:type="dcterms:W3CDTF">2023-10-13T09:12:09Z</dcterms:modified>
</cp:coreProperties>
</file>